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orient="horz" pos="315">
          <p15:clr>
            <a:srgbClr val="A4A3A4"/>
          </p15:clr>
        </p15:guide>
        <p15:guide id="4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87"/>
    <p:restoredTop sz="99767"/>
  </p:normalViewPr>
  <p:slideViewPr>
    <p:cSldViewPr snapToGrid="0" snapToObjects="1">
      <p:cViewPr varScale="1">
        <p:scale>
          <a:sx n="110" d="100"/>
          <a:sy n="110" d="100"/>
        </p:scale>
        <p:origin x="1062" y="102"/>
      </p:cViewPr>
      <p:guideLst>
        <p:guide orient="horz" pos="2181"/>
        <p:guide orient="horz" pos="327"/>
        <p:guide orient="horz" pos="315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968D202-CB9F-40B2-8680-5D35746B6B89}" type="datetime1">
              <a:rPr lang="ko-KR" altLang="en-US"/>
              <a:pPr lvl="0">
                <a:defRPr lang="ko-KR" altLang="en-US"/>
              </a:pPr>
              <a:t>2018-01-22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5F29D96-EA78-411F-8D4B-84E3EB451A1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F29D96-EA78-411F-8D4B-84E3EB451A1B}" type="slidenum">
              <a:rPr lang="ko-KR" altLang="en-US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70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9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97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0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26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85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72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24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34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4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64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5D79A-35DE-462C-8078-7273790BBDAC}" type="datetimeFigureOut">
              <a:rPr lang="ko-KR" altLang="en-US" smtClean="0"/>
              <a:t>2018-01-22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440CD-C382-48D5-A28A-93ED69EBA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66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/index.html?hl=ko" TargetMode="External"/><Relationship Id="rId3" Type="http://schemas.openxmlformats.org/officeDocument/2006/relationships/hyperlink" Target="http://makeshare.org/bbs/board.php?bo_table=arduinosensor&amp;wr_id=49" TargetMode="External"/><Relationship Id="rId7" Type="http://schemas.openxmlformats.org/officeDocument/2006/relationships/hyperlink" Target="http://www.makewith.co/page/project/1009/story/2412/" TargetMode="External"/><Relationship Id="rId2" Type="http://schemas.openxmlformats.org/officeDocument/2006/relationships/hyperlink" Target="http://www.eleparts.co.kr/EPX33K8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eb21.tistory.com/324" TargetMode="External"/><Relationship Id="rId11" Type="http://schemas.openxmlformats.org/officeDocument/2006/relationships/hyperlink" Target="https://ko.wikipedia.org/wiki/JSON" TargetMode="External"/><Relationship Id="rId5" Type="http://schemas.openxmlformats.org/officeDocument/2006/relationships/hyperlink" Target="http://artrobot.co.kr/product/tsr9347-&#47924;&#54620;&#54924;&#51204;-&#53945;&#49688;-&#49436;&#48372;&#47784;&#53552;servo-large-full-rotation/222/category/37/display/1/" TargetMode="External"/><Relationship Id="rId10" Type="http://schemas.openxmlformats.org/officeDocument/2006/relationships/hyperlink" Target="http://fritzing.org/download/" TargetMode="External"/><Relationship Id="rId4" Type="http://schemas.openxmlformats.org/officeDocument/2006/relationships/hyperlink" Target="http://www.hardcopyworld.com/gnuboard5/bbs/board.php?bo_table=tech_sensor&amp;wr_id=31" TargetMode="External"/><Relationship Id="rId9" Type="http://schemas.openxmlformats.org/officeDocument/2006/relationships/hyperlink" Target="https://www.arduino.cc/en/main/software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24625" y="2570205"/>
            <a:ext cx="5412001" cy="2067698"/>
          </a:xfrm>
        </p:spPr>
        <p:txBody>
          <a:bodyPr>
            <a:normAutofit/>
          </a:bodyPr>
          <a:lstStyle/>
          <a:p>
            <a:r>
              <a:rPr lang="ko-KR" alt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똑띠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창문</a:t>
            </a:r>
            <a:b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</a:br>
            <a:b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Smart Window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178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15757"/>
              </p:ext>
            </p:extLst>
          </p:nvPr>
        </p:nvGraphicFramePr>
        <p:xfrm>
          <a:off x="7139456" y="5643109"/>
          <a:ext cx="505254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2013150022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우 승 완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2013150003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김 민 철 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2013150024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 윤 재 영 </a:t>
                      </a:r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지도교수 공 기 석</a:t>
                      </a:r>
                      <a:endParaRPr lang="en-US" altLang="ko-KR" sz="1200" b="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13890" r="23634" b="5513"/>
          <a:stretch/>
        </p:blipFill>
        <p:spPr>
          <a:xfrm>
            <a:off x="0" y="617838"/>
            <a:ext cx="7139456" cy="60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70124" y="709612"/>
            <a:ext cx="172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77787"/>
            <a:ext cx="12192000" cy="622300"/>
          </a:xfrm>
        </p:spPr>
        <p:txBody>
          <a:bodyPr>
            <a:normAutofit fontScale="90000"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관련 연구 및 사례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4000" b="1">
                <a:latin typeface="맑은 고딕"/>
                <a:ea typeface="맑은 고딕"/>
              </a:rPr>
              <a:t>관련 연구 및 사례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8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957" y="709612"/>
            <a:ext cx="3249386" cy="2564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1" name="Picture 3" descr="C:\Users\Administrator\Desktop\새 폴더\LG스마트 윈도우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2065" y="894278"/>
            <a:ext cx="2936118" cy="220140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6957" y="3507240"/>
            <a:ext cx="3249386" cy="3007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2" name="Picture 4" descr="C:\Users\Administrator\Desktop\새 폴더\캡처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2065" y="3657600"/>
            <a:ext cx="2936118" cy="26749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852635" y="709612"/>
          <a:ext cx="8128001" cy="5818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89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주요 기능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동 기능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차별성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34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LG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SMART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WINDOW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85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위닉스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TOWER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WIFI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/>
                        <a:buNone/>
                        <a:defRPr lang="ko-KR" altLang="en-US"/>
                      </a:pPr>
                      <a:endParaRPr lang="en-US" altLang="ko-KR"/>
                    </a:p>
                    <a:p>
                      <a:pPr marL="285750" indent="-285750" algn="ctr" latinLnBrk="1">
                        <a:buFont typeface="Wingdings"/>
                        <a:buChar char="§"/>
                        <a:defRPr lang="ko-KR" altLang="en-US"/>
                      </a:pPr>
                      <a:endParaRPr lang="en-US" altLang="ko-KR"/>
                    </a:p>
                    <a:p>
                      <a:pPr marL="285750" indent="-285750" algn="ctr" latinLnBrk="1">
                        <a:buFont typeface="Wingdings"/>
                        <a:buChar char="§"/>
                        <a:defRPr lang="ko-KR" altLang="en-US"/>
                      </a:pPr>
                      <a:endParaRPr lang="en-US" altLang="ko-KR"/>
                    </a:p>
                    <a:p>
                      <a:pPr marL="0" indent="0" algn="ctr" latinLnBrk="1">
                        <a:buFont typeface="Wingdings"/>
                        <a:buNone/>
                        <a:defRPr lang="ko-KR" altLang="en-US"/>
                      </a:pPr>
                      <a:endParaRPr lang="en-US" altLang="ko-K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표 3"/>
          <p:cNvGraphicFramePr>
            <a:graphicFrameLocks noGrp="1"/>
          </p:cNvGraphicFramePr>
          <p:nvPr/>
        </p:nvGraphicFramePr>
        <p:xfrm>
          <a:off x="3852545" y="709295"/>
          <a:ext cx="8127365" cy="58185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94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주요 기능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동 기능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차별성</a:t>
                      </a:r>
                      <a:endParaRPr lang="ko-KR" altLang="en-US" sz="18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61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LG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SMART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WINDOW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95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위닉스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TOWER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WIFI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Wingdings"/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550810" y="1365557"/>
          <a:ext cx="180521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매직 글라스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환기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539925" y="4316872"/>
          <a:ext cx="275499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공기 정화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실내공기 상태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651754" y="1527604"/>
          <a:ext cx="1800860" cy="137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환기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90604"/>
              </p:ext>
            </p:extLst>
          </p:nvPr>
        </p:nvGraphicFramePr>
        <p:xfrm>
          <a:off x="7651754" y="4546130"/>
          <a:ext cx="275499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 조절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실내공기 상태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041917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9818009" y="1824292"/>
          <a:ext cx="2224314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실외공기 정보 확인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잠금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9818009" y="4502535"/>
          <a:ext cx="1805214" cy="100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 개폐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잠금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방범 알람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E6B7D3-ED86-45FD-8C40-234820EB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4" y="928892"/>
            <a:ext cx="9767479" cy="52814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시스템 수행 시나리오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-39688"/>
            <a:ext cx="4812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/>
              </a:rPr>
              <a:t>9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35227" y="928892"/>
            <a:ext cx="5210952" cy="5281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2344" y="4761738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센서 감지 부분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66875" y="3389534"/>
            <a:ext cx="4468352" cy="2820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01049" y="596368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개폐 작동 부분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36320" y="928892"/>
            <a:ext cx="7317413" cy="3005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4880" y="603522"/>
            <a:ext cx="18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서버 작동 부분</a:t>
            </a:r>
          </a:p>
        </p:txBody>
      </p:sp>
    </p:spTree>
    <p:extLst>
      <p:ext uri="{BB962C8B-B14F-4D97-AF65-F5344CB8AC3E}">
        <p14:creationId xmlns:p14="http://schemas.microsoft.com/office/powerpoint/2010/main" val="39362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762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시스템 구성도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148278" y="-39688"/>
            <a:ext cx="7777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10</a:t>
            </a:r>
            <a:endParaRPr lang="en-US" altLang="ko-KR" sz="40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619B-D54F-467D-B910-727F4C0EAFC7}"/>
              </a:ext>
            </a:extLst>
          </p:cNvPr>
          <p:cNvSpPr/>
          <p:nvPr/>
        </p:nvSpPr>
        <p:spPr>
          <a:xfrm>
            <a:off x="8294914" y="1203649"/>
            <a:ext cx="827314" cy="827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2210E-9FDE-438D-95C1-3556A4AB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668198"/>
            <a:ext cx="11782425" cy="59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762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맑은 고딕" pitchFamily="50" charset="-127"/>
                <a:ea typeface="맑은 고딕" pitchFamily="50" charset="-127"/>
              </a:rPr>
              <a:t>소프트웨어 구성도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45989" y="-82481"/>
            <a:ext cx="7777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/>
              </a:rPr>
              <a:t>11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619B-D54F-467D-B910-727F4C0EAFC7}"/>
              </a:ext>
            </a:extLst>
          </p:cNvPr>
          <p:cNvSpPr/>
          <p:nvPr/>
        </p:nvSpPr>
        <p:spPr>
          <a:xfrm>
            <a:off x="8294914" y="1203649"/>
            <a:ext cx="827314" cy="827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E5D8AA-774D-4B9F-8E82-14A73DFEA7D0}"/>
              </a:ext>
            </a:extLst>
          </p:cNvPr>
          <p:cNvCxnSpPr/>
          <p:nvPr/>
        </p:nvCxnSpPr>
        <p:spPr>
          <a:xfrm>
            <a:off x="342900" y="6159500"/>
            <a:ext cx="863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1D889B-5D01-4505-B020-98322F8F82D2}"/>
              </a:ext>
            </a:extLst>
          </p:cNvPr>
          <p:cNvSpPr txBox="1"/>
          <p:nvPr/>
        </p:nvSpPr>
        <p:spPr>
          <a:xfrm>
            <a:off x="1206500" y="6023567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모듈 내부 관계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96D378-F55C-44E8-B1E6-E2AF8DCB022E}"/>
              </a:ext>
            </a:extLst>
          </p:cNvPr>
          <p:cNvCxnSpPr/>
          <p:nvPr/>
        </p:nvCxnSpPr>
        <p:spPr>
          <a:xfrm>
            <a:off x="342900" y="6311900"/>
            <a:ext cx="8636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C4F2E-37D0-40EC-B6FF-F3E0198B5382}"/>
              </a:ext>
            </a:extLst>
          </p:cNvPr>
          <p:cNvSpPr txBox="1"/>
          <p:nvPr/>
        </p:nvSpPr>
        <p:spPr>
          <a:xfrm>
            <a:off x="1206500" y="6175967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서버 관계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81149C-F1D3-42A5-95A5-0F93B98EF567}"/>
              </a:ext>
            </a:extLst>
          </p:cNvPr>
          <p:cNvCxnSpPr/>
          <p:nvPr/>
        </p:nvCxnSpPr>
        <p:spPr>
          <a:xfrm>
            <a:off x="342900" y="6464300"/>
            <a:ext cx="8636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C9EBED-0B64-4B11-9207-0B017FD48A12}"/>
              </a:ext>
            </a:extLst>
          </p:cNvPr>
          <p:cNvSpPr txBox="1"/>
          <p:nvPr/>
        </p:nvSpPr>
        <p:spPr>
          <a:xfrm>
            <a:off x="1206499" y="6333495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날씨 관계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10265B-0E01-4A4F-A874-D477DF41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676835"/>
            <a:ext cx="11706225" cy="5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4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환경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53393" y="669344"/>
            <a:ext cx="123822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/>
                </a:solidFill>
                <a:latin typeface="맑은 고딕"/>
                <a:ea typeface="맑은 고딕"/>
              </a:rPr>
              <a:t>Hardware</a:t>
            </a:r>
            <a:endParaRPr lang="ko-KR" altLang="en-US" sz="1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2054398" y="664766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S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oftware</a:t>
            </a: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2856" y="-42263"/>
            <a:ext cx="777778" cy="697583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12</a:t>
            </a:r>
            <a:endParaRPr lang="ko-KR" altLang="en-US" sz="4000" b="1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3" name="표 16"/>
          <p:cNvGraphicFramePr>
            <a:graphicFrameLocks noGrp="1"/>
          </p:cNvGraphicFramePr>
          <p:nvPr/>
        </p:nvGraphicFramePr>
        <p:xfrm>
          <a:off x="74175" y="1172210"/>
          <a:ext cx="12004478" cy="5404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2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62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명 칭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 목적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비 고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오렌지 보드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모터 제어, 센서 제어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다양한 센서를 연결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라즈베리파이와 동시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Mini 마그네틱 센서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AMS-7B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창문의 개폐 여부 확인</a:t>
                      </a:r>
                      <a:endParaRPr lang="ko-KR" altLang="en-US" sz="16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자석을 이용한 스위치 원리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자석이 닿아 있을 시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→1 반환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자석이 닿아 있지 않을 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→0 반환</a:t>
                      </a:r>
                      <a:endParaRPr lang="ko-KR" altLang="en-US" sz="16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5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Servo - Large Full Rotation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(360º Rotation)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창문의 개폐 제어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신호 이상 → CCW(반시계)</a:t>
                      </a:r>
                    </a:p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기준 신호 미만 → CW(시계방향)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25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Arduino MG90 90° Servo Motor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 잠금 장치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9190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미세먼지센서</a:t>
                      </a:r>
                    </a:p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PPD42NS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미세먼지 농도, 담배연기 인식 등과 같은 미세입자 탐지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미세 입자 농도에 따라 Low신호로 바뀌는 시간 측정</a:t>
                      </a:r>
                    </a:p>
                    <a:p>
                      <a:pPr marL="0" indent="0" algn="ctr" defTabSz="914400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PM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2.5</a:t>
                      </a:r>
                      <a:r>
                        <a:rPr lang="ko-KR" altLang="en-US" sz="16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정도 일반 미세먼지 측정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0"/>
          <p:cNvSpPr>
            <a:spLocks noGrp="1" noChangeArrowheads="1"/>
          </p:cNvSpPr>
          <p:nvPr/>
        </p:nvSpPr>
        <p:spPr>
          <a:xfrm>
            <a:off x="-1270" y="1078865"/>
            <a:ext cx="12193905" cy="556196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1" name="양쪽 모서리가 잘린 사각형 21"/>
          <p:cNvSpPr>
            <a:spLocks noGrp="1" noChangeArrowheads="1"/>
          </p:cNvSpPr>
          <p:nvPr/>
        </p:nvSpPr>
        <p:spPr>
          <a:xfrm>
            <a:off x="-63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양쪽 모서리가 잘린 사각형 22"/>
          <p:cNvSpPr>
            <a:spLocks noGrp="1" noChangeArrowheads="1"/>
          </p:cNvSpPr>
          <p:nvPr/>
        </p:nvSpPr>
        <p:spPr>
          <a:xfrm>
            <a:off x="1755775" y="60261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0640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777" b="1">
                <a:solidFill>
                  <a:schemeClr val="bg1"/>
                </a:solidFill>
                <a:latin typeface="맑은 고딕"/>
                <a:ea typeface="맑은 고딕"/>
              </a:rPr>
              <a:t>개발 환경</a:t>
            </a:r>
            <a:endParaRPr lang="ko-KR" altLang="en-US" sz="3777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0670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53393" y="670842"/>
            <a:ext cx="1238222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/>
                </a:solidFill>
                <a:latin typeface="맑은 고딕"/>
                <a:ea typeface="맑은 고딕"/>
              </a:rPr>
              <a:t>Hardware</a:t>
            </a:r>
            <a:endParaRPr lang="ko-KR" altLang="en-US" sz="1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2"/>
          <p:cNvSpPr>
            <a:spLocks noGrp="1" noChangeArrowheads="1"/>
          </p:cNvSpPr>
          <p:nvPr/>
        </p:nvSpPr>
        <p:spPr>
          <a:xfrm>
            <a:off x="2054398" y="664766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Software</a:t>
            </a: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4"/>
          <p:cNvSpPr>
            <a:spLocks noGrp="1" noChangeArrowheads="1"/>
          </p:cNvSpPr>
          <p:nvPr/>
        </p:nvSpPr>
        <p:spPr>
          <a:xfrm>
            <a:off x="3525520" y="704850"/>
            <a:ext cx="545465" cy="3702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5"/>
          <p:cNvSpPr>
            <a:spLocks noGrp="1" noChangeArrowheads="1"/>
          </p:cNvSpPr>
          <p:nvPr/>
        </p:nvSpPr>
        <p:spPr>
          <a:xfrm>
            <a:off x="-39146" y="-37784"/>
            <a:ext cx="777778" cy="69310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13</a:t>
            </a:r>
            <a:endParaRPr lang="ko-KR" altLang="en-US" sz="4000" b="1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6" name="표 16"/>
          <p:cNvGraphicFramePr>
            <a:graphicFrameLocks noGrp="1"/>
          </p:cNvGraphicFramePr>
          <p:nvPr/>
        </p:nvGraphicFramePr>
        <p:xfrm>
          <a:off x="74175" y="1172210"/>
          <a:ext cx="12002806" cy="5397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7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3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44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명 칭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 목적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비 고</a:t>
                      </a:r>
                      <a:endParaRPr lang="ko-KR" altLang="en-US" sz="1800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온습도 센서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(DHT11)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대기 중 온도와 습도를 측정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습도 센서, 25도 ±5% 오차율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온도 센서, 25도 ±2도 오차율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우적센서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(P00027)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기상 현상 시 자동창문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개폐여부 판단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A0아날로그신호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물 존재 : 저항 감소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물 미 존재 : 전류 X</a:t>
                      </a:r>
                      <a:endParaRPr lang="ko-KR" altLang="en-US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센서 부저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Arduino 5V Active Buzzer B113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창문 강제 개방 시 경보음 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동작 전압 : 3.3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 ~ 5V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크기 : 28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mm x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13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5722"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라즈베리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Pi </a:t>
                      </a: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제로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서버 구축 및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데이터 전송</a:t>
                      </a:r>
                      <a:r>
                        <a:rPr lang="en-US" altLang="ko-KR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수신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데이터 베이스 구축</a:t>
                      </a:r>
                      <a:endParaRPr lang="en-US" altLang="ko-KR" sz="1800" b="1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고용량의 이미지 전송 가능</a:t>
                      </a:r>
                    </a:p>
                    <a:p>
                      <a:pPr marL="0" indent="0" algn="ctr" defTabSz="457835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 베이스를 이용한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 열람 가능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83310"/>
            <a:ext cx="12204065" cy="55473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-635" y="605155"/>
            <a:ext cx="1757045" cy="478155"/>
          </a:xfrm>
          <a:prstGeom prst="snip2SameRect">
            <a:avLst/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양쪽 모서리가 잘린 사각형 5"/>
          <p:cNvSpPr>
            <a:spLocks noGrp="1" noChangeArrowheads="1"/>
          </p:cNvSpPr>
          <p:nvPr/>
        </p:nvSpPr>
        <p:spPr>
          <a:xfrm>
            <a:off x="1755775" y="602615"/>
            <a:ext cx="1757045" cy="4806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7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53393" y="670445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2057085" y="66385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-43008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14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"/>
          <p:cNvGraphicFramePr>
            <a:graphicFrameLocks noGrp="1"/>
          </p:cNvGraphicFramePr>
          <p:nvPr/>
        </p:nvGraphicFramePr>
        <p:xfrm>
          <a:off x="106045" y="2804795"/>
          <a:ext cx="5588000" cy="373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Snapdragon 820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4GB LPDDR4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64GB UFS ROM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Nougat (7.0)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Program Language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Tool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Studio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579190"/>
              </p:ext>
            </p:extLst>
          </p:nvPr>
        </p:nvGraphicFramePr>
        <p:xfrm>
          <a:off x="106045" y="2804795"/>
          <a:ext cx="5588000" cy="373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Snapdragon 820</a:t>
                      </a:r>
                      <a:endParaRPr lang="ko-KR" altLang="en-US" sz="1800" b="0" i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4GB LPDDR4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64GB UFS ROM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Nougat (7.0)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Program Language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Tool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Android Studio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표 19"/>
          <p:cNvGraphicFramePr>
            <a:graphicFrameLocks noGrp="1"/>
          </p:cNvGraphicFramePr>
          <p:nvPr/>
        </p:nvGraphicFramePr>
        <p:xfrm>
          <a:off x="6132195" y="2816225"/>
          <a:ext cx="5902325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Intel core i5-7300HQ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(카비레이크)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8GB 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Qualcomm Adreno 530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256GB SDD / 1TB HDD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Windows 10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894860"/>
              </p:ext>
            </p:extLst>
          </p:nvPr>
        </p:nvGraphicFramePr>
        <p:xfrm>
          <a:off x="6132195" y="2816225"/>
          <a:ext cx="5902325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68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CPU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Intel core i5-7300HQ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(카비레이크)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Memory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8GB DDR4 RAM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Graphic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Geforce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GTX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1050 ti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SSD/HDD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256GB SSD / 1TB HDD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Windows 10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텍스트 상자 1"/>
          <p:cNvSpPr txBox="1">
            <a:spLocks noGrp="1" noChangeArrowheads="1"/>
          </p:cNvSpPr>
          <p:nvPr/>
        </p:nvSpPr>
        <p:spPr>
          <a:xfrm>
            <a:off x="2038350" y="1652270"/>
            <a:ext cx="1596078" cy="586058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LG-V20</a:t>
            </a:r>
            <a:endParaRPr lang="ko-KR" altLang="en-US" sz="3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1"/>
          <p:cNvSpPr txBox="1">
            <a:spLocks noGrp="1" noChangeArrowheads="1"/>
          </p:cNvSpPr>
          <p:nvPr/>
        </p:nvSpPr>
        <p:spPr>
          <a:xfrm>
            <a:off x="8136255" y="1651635"/>
            <a:ext cx="1870710" cy="58293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latin typeface="맑은 고딕" charset="0"/>
                <a:ea typeface="맑은 고딕" charset="0"/>
              </a:rPr>
              <a:t>PC</a:t>
            </a:r>
            <a:endParaRPr lang="ko-KR" altLang="en-US" sz="3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1" descr="C:/Users/Ungkun/AppData/Roaming/PolarisOffice/ETemp/1008_4763480/fImage5083269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" y="1378585"/>
            <a:ext cx="1073785" cy="1109980"/>
          </a:xfrm>
          <a:prstGeom prst="rect">
            <a:avLst/>
          </a:prstGeom>
          <a:noFill/>
        </p:spPr>
      </p:pic>
      <p:pic>
        <p:nvPicPr>
          <p:cNvPr id="23" name="그림 1" descr="C:/Users/Ungkun/AppData/Roaming/PolarisOffice/ETemp/1008_4763480/fImage30172694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35" y="1314450"/>
            <a:ext cx="1301750" cy="1276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642750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74420"/>
            <a:ext cx="12203430" cy="555561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eaLnBrk="0" latinLnBrk="0"/>
            <a:r>
              <a:rPr lang="en-US" altLang="ko-KR" b="1"/>
              <a:t>Arduino IDE</a:t>
            </a:r>
            <a:endParaRPr lang="ko-KR" altLang="ko-KR"/>
          </a:p>
          <a:p>
            <a:pPr eaLnBrk="0" latinLnBrk="0"/>
            <a:r>
              <a:rPr lang="en-US" altLang="ko-KR" b="1"/>
              <a:t>연결된 센서 </a:t>
            </a:r>
            <a:r>
              <a:rPr lang="ko-KR" altLang="ko-KR" b="1"/>
              <a:t>조절</a:t>
            </a:r>
            <a:r>
              <a:rPr lang="en-US" altLang="ko-KR" b="1"/>
              <a:t>, 측정 값 </a:t>
            </a:r>
            <a:r>
              <a:rPr lang="ko-KR" altLang="ko-KR" b="1"/>
              <a:t>서버로 전송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모터기능수행 </a:t>
            </a:r>
            <a:r>
              <a:rPr lang="ko-KR" altLang="ko-KR" b="1"/>
              <a:t>조절 코딩 </a:t>
            </a:r>
            <a:endParaRPr lang="ko-KR" altLang="ko-KR"/>
          </a:p>
          <a:p>
            <a:pPr eaLnBrk="0" latinLnBrk="0"/>
            <a:r>
              <a:rPr lang="en-US" altLang="ko-KR" b="1"/>
              <a:t>Arduino 1.8.5</a:t>
            </a:r>
            <a:endParaRPr lang="ko-KR" altLang="ko-KR"/>
          </a:p>
          <a:p>
            <a:pPr eaLnBrk="0" latinLnBrk="0"/>
            <a:r>
              <a:rPr lang="ko-KR" altLang="ko-KR" b="1"/>
              <a:t>라즈비안</a:t>
            </a:r>
            <a:endParaRPr lang="ko-KR" altLang="ko-KR"/>
          </a:p>
          <a:p>
            <a:pPr eaLnBrk="0" latinLnBrk="0"/>
            <a:r>
              <a:rPr lang="en-US" altLang="ko-KR" b="1"/>
              <a:t>Apache </a:t>
            </a:r>
            <a:r>
              <a:rPr lang="ko-KR" altLang="ko-KR" b="1"/>
              <a:t>서버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MySQL </a:t>
            </a:r>
            <a:r>
              <a:rPr lang="ko-KR" altLang="ko-KR" b="1"/>
              <a:t>환경 구축</a:t>
            </a:r>
            <a:r>
              <a:rPr lang="en-US" altLang="ko-KR" b="1"/>
              <a:t> </a:t>
            </a:r>
            <a:r>
              <a:rPr lang="ko-KR" altLang="ko-KR" b="1"/>
              <a:t>및</a:t>
            </a:r>
            <a:endParaRPr lang="ko-KR" altLang="ko-KR"/>
          </a:p>
          <a:p>
            <a:pPr eaLnBrk="0" latinLnBrk="0"/>
            <a:r>
              <a:rPr lang="ko-KR" altLang="ko-KR" b="1"/>
              <a:t>데이터 전송 과정 코딩</a:t>
            </a:r>
            <a:endParaRPr lang="ko-KR" altLang="ko-KR"/>
          </a:p>
          <a:p>
            <a:pPr eaLnBrk="0" latinLnBrk="0"/>
            <a:r>
              <a:rPr lang="en-US" altLang="ko-KR" b="1"/>
              <a:t>Kernel version 4.9</a:t>
            </a:r>
            <a:endParaRPr lang="ko-KR" altLang="ko-KR"/>
          </a:p>
        </p:txBody>
      </p:sp>
      <p:sp>
        <p:nvSpPr>
          <p:cNvPr id="3" name="양쪽 모서리가 잘린 사각형 3"/>
          <p:cNvSpPr>
            <a:spLocks noGrp="1" noChangeArrowheads="1"/>
          </p:cNvSpPr>
          <p:nvPr/>
        </p:nvSpPr>
        <p:spPr>
          <a:xfrm>
            <a:off x="-635" y="605155"/>
            <a:ext cx="1756410" cy="4679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1755775" y="602615"/>
            <a:ext cx="1756410" cy="470535"/>
          </a:xfrm>
          <a:prstGeom prst="snip2Same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253392" y="658521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054398" y="65289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3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15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12">
            <a:extLst>
              <a:ext uri="{FF2B5EF4-FFF2-40B4-BE49-F238E27FC236}">
                <a16:creationId xmlns:a16="http://schemas.microsoft.com/office/drawing/2014/main" id="{32EDDBD5-912B-4239-86C3-63F7D434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57135"/>
              </p:ext>
            </p:extLst>
          </p:nvPr>
        </p:nvGraphicFramePr>
        <p:xfrm>
          <a:off x="-1" y="1123436"/>
          <a:ext cx="12192638" cy="5488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3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명 칭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사용 목적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 고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안드로이드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스튜디오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ver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3.0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개폐 리모컨, 개폐 상태,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센서 측정 정보 확인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어플리케이션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4.1(JellyBean)-7.0(Nougat)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68"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Arduino IDE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연결된 센서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조절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측정 값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서버로 전송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모터기능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수행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조절 코딩 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Arduino 1.8.5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8200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아파치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HTTP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웹 서버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MySQL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데이터베이스 및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Django</a:t>
                      </a: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운영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2.4.29</a:t>
                      </a:r>
                      <a:endParaRPr lang="ko-KR" altLang="en-US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69367"/>
                  </a:ext>
                </a:extLst>
              </a:tr>
              <a:tr h="900949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라즈비안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 구축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전송 과정 코딩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Kernel version 4.9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55479"/>
                  </a:ext>
                </a:extLst>
              </a:tr>
              <a:tr h="807366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Fritizing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센서 간 호환 여부 및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회로도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구성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Frizing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0.9.3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64bit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97696"/>
                  </a:ext>
                </a:extLst>
              </a:tr>
              <a:tr h="807366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이클립스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코딩 환경 구축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4.7 Oxygen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7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3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1074420"/>
            <a:ext cx="12203430" cy="555561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eaLnBrk="0" latinLnBrk="0"/>
            <a:r>
              <a:rPr lang="en-US" altLang="ko-KR" b="1"/>
              <a:t>Arduino IDE</a:t>
            </a:r>
            <a:endParaRPr lang="ko-KR" altLang="ko-KR"/>
          </a:p>
          <a:p>
            <a:pPr eaLnBrk="0" latinLnBrk="0"/>
            <a:r>
              <a:rPr lang="en-US" altLang="ko-KR" b="1"/>
              <a:t>연결된 센서 </a:t>
            </a:r>
            <a:r>
              <a:rPr lang="ko-KR" altLang="ko-KR" b="1"/>
              <a:t>조절</a:t>
            </a:r>
            <a:r>
              <a:rPr lang="en-US" altLang="ko-KR" b="1"/>
              <a:t>, 측정 값 </a:t>
            </a:r>
            <a:r>
              <a:rPr lang="ko-KR" altLang="ko-KR" b="1"/>
              <a:t>서버로 전송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모터기능수행 </a:t>
            </a:r>
            <a:r>
              <a:rPr lang="ko-KR" altLang="ko-KR" b="1"/>
              <a:t>조절 코딩 </a:t>
            </a:r>
            <a:endParaRPr lang="ko-KR" altLang="ko-KR"/>
          </a:p>
          <a:p>
            <a:pPr eaLnBrk="0" latinLnBrk="0"/>
            <a:r>
              <a:rPr lang="en-US" altLang="ko-KR" b="1"/>
              <a:t>Arduino 1.8.5</a:t>
            </a:r>
            <a:endParaRPr lang="ko-KR" altLang="ko-KR"/>
          </a:p>
          <a:p>
            <a:pPr eaLnBrk="0" latinLnBrk="0"/>
            <a:r>
              <a:rPr lang="ko-KR" altLang="ko-KR" b="1"/>
              <a:t>라즈비안</a:t>
            </a:r>
            <a:endParaRPr lang="ko-KR" altLang="ko-KR"/>
          </a:p>
          <a:p>
            <a:pPr eaLnBrk="0" latinLnBrk="0"/>
            <a:r>
              <a:rPr lang="en-US" altLang="ko-KR" b="1"/>
              <a:t>Apache </a:t>
            </a:r>
            <a:r>
              <a:rPr lang="ko-KR" altLang="ko-KR" b="1"/>
              <a:t>서버</a:t>
            </a:r>
            <a:r>
              <a:rPr lang="en-US" altLang="ko-KR" b="1"/>
              <a:t>,</a:t>
            </a:r>
            <a:endParaRPr lang="ko-KR" altLang="ko-KR"/>
          </a:p>
          <a:p>
            <a:pPr eaLnBrk="0" latinLnBrk="0"/>
            <a:r>
              <a:rPr lang="en-US" altLang="ko-KR" b="1"/>
              <a:t>MySQL </a:t>
            </a:r>
            <a:r>
              <a:rPr lang="ko-KR" altLang="ko-KR" b="1"/>
              <a:t>환경 구축</a:t>
            </a:r>
            <a:r>
              <a:rPr lang="en-US" altLang="ko-KR" b="1"/>
              <a:t> </a:t>
            </a:r>
            <a:r>
              <a:rPr lang="ko-KR" altLang="ko-KR" b="1"/>
              <a:t>및</a:t>
            </a:r>
            <a:endParaRPr lang="ko-KR" altLang="ko-KR"/>
          </a:p>
          <a:p>
            <a:pPr eaLnBrk="0" latinLnBrk="0"/>
            <a:r>
              <a:rPr lang="ko-KR" altLang="ko-KR" b="1"/>
              <a:t>데이터 전송 과정 코딩</a:t>
            </a:r>
            <a:endParaRPr lang="ko-KR" altLang="ko-KR"/>
          </a:p>
          <a:p>
            <a:pPr eaLnBrk="0" latinLnBrk="0"/>
            <a:r>
              <a:rPr lang="en-US" altLang="ko-KR" b="1"/>
              <a:t>Kernel version 4.9</a:t>
            </a:r>
            <a:endParaRPr lang="ko-KR" altLang="ko-KR"/>
          </a:p>
        </p:txBody>
      </p:sp>
      <p:sp>
        <p:nvSpPr>
          <p:cNvPr id="3" name="양쪽 모서리가 잘린 사각형 3"/>
          <p:cNvSpPr>
            <a:spLocks noGrp="1" noChangeArrowheads="1"/>
          </p:cNvSpPr>
          <p:nvPr/>
        </p:nvSpPr>
        <p:spPr>
          <a:xfrm>
            <a:off x="-635" y="605155"/>
            <a:ext cx="1756410" cy="467995"/>
          </a:xfrm>
          <a:prstGeom prst="snip2Same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4" name="양쪽 모서리가 잘린 사각형 4"/>
          <p:cNvSpPr>
            <a:spLocks noGrp="1" noChangeArrowheads="1"/>
          </p:cNvSpPr>
          <p:nvPr/>
        </p:nvSpPr>
        <p:spPr>
          <a:xfrm>
            <a:off x="1755775" y="602615"/>
            <a:ext cx="1756410" cy="470535"/>
          </a:xfrm>
          <a:prstGeom prst="snip2Same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8"/>
          <p:cNvSpPr>
            <a:spLocks noGrp="1" noChangeArrowheads="1"/>
          </p:cNvSpPr>
          <p:nvPr/>
        </p:nvSpPr>
        <p:spPr>
          <a:xfrm>
            <a:off x="253392" y="658521"/>
            <a:ext cx="1248355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Hardware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2054398" y="652899"/>
            <a:ext cx="115916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3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16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12">
            <a:extLst>
              <a:ext uri="{FF2B5EF4-FFF2-40B4-BE49-F238E27FC236}">
                <a16:creationId xmlns:a16="http://schemas.microsoft.com/office/drawing/2014/main" id="{32EDDBD5-912B-4239-86C3-63F7D434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81644"/>
              </p:ext>
            </p:extLst>
          </p:nvPr>
        </p:nvGraphicFramePr>
        <p:xfrm>
          <a:off x="-1" y="1123435"/>
          <a:ext cx="12192638" cy="5506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283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명 칭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사용 목적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 고</a:t>
                      </a:r>
                      <a:endParaRPr lang="ko-KR" altLang="en-US" sz="1800" b="1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OpenWeatherMap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날씨 정보 추출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Json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Json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OpenweatherMap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의 날씨 정보 수신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Android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에서 날씨 정보 수신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956051"/>
                  </a:ext>
                </a:extLst>
              </a:tr>
              <a:tr h="78881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Python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 데이터 송수신</a:t>
                      </a:r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Ver 3.6.4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8200"/>
                  </a:ext>
                </a:extLst>
              </a:tr>
              <a:tr h="886072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Xml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 UI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55479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언어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678757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Django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Server, DB 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 개발 툴</a:t>
                      </a:r>
                      <a:endParaRPr lang="en-US" altLang="ko-KR" sz="1800" b="1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486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94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2635" cy="6229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9"/>
          <p:cNvSpPr>
            <a:spLocks noGrp="1" noChangeArrowheads="1"/>
          </p:cNvSpPr>
          <p:nvPr/>
        </p:nvSpPr>
        <p:spPr>
          <a:xfrm>
            <a:off x="1988820" y="709295"/>
            <a:ext cx="1404620" cy="36766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Soft Ware</a:t>
            </a:r>
            <a:endParaRPr lang="ko-KR" altLang="en-US" sz="1800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43643" y="-40005"/>
            <a:ext cx="777777" cy="132343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17</a:t>
            </a: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4F0723-F5F2-4F8E-B513-2811AB094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13000"/>
              </p:ext>
            </p:extLst>
          </p:nvPr>
        </p:nvGraphicFramePr>
        <p:xfrm>
          <a:off x="578497" y="794246"/>
          <a:ext cx="10422850" cy="5578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283">
                  <a:extLst>
                    <a:ext uri="{9D8B030D-6E8A-4147-A177-3AD203B41FA5}">
                      <a16:colId xmlns:a16="http://schemas.microsoft.com/office/drawing/2014/main" val="456509785"/>
                    </a:ext>
                  </a:extLst>
                </a:gridCol>
                <a:gridCol w="3474284">
                  <a:extLst>
                    <a:ext uri="{9D8B030D-6E8A-4147-A177-3AD203B41FA5}">
                      <a16:colId xmlns:a16="http://schemas.microsoft.com/office/drawing/2014/main" val="2488300168"/>
                    </a:ext>
                  </a:extLst>
                </a:gridCol>
                <a:gridCol w="3474283">
                  <a:extLst>
                    <a:ext uri="{9D8B030D-6E8A-4147-A177-3AD203B41FA5}">
                      <a16:colId xmlns:a16="http://schemas.microsoft.com/office/drawing/2014/main" val="2488223635"/>
                    </a:ext>
                  </a:extLst>
                </a:gridCol>
              </a:tblGrid>
              <a:tr h="91658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</a:t>
                      </a:r>
                      <a:endParaRPr lang="ko-KR" altLang="en-US" sz="4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64555"/>
                  </a:ext>
                </a:extLst>
              </a:tr>
              <a:tr h="465345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졸업작품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31132"/>
                  </a:ext>
                </a:extLst>
              </a:tr>
              <a:tr h="91658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https://github.com/tmddhks/Smart_windows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47204"/>
                  </a:ext>
                </a:extLst>
              </a:tr>
              <a:tr h="91658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별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Hub ID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mpd="sng">
                      <a:noFill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55368"/>
                  </a:ext>
                </a:extLst>
              </a:tr>
              <a:tr h="78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우승완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김민철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윤재영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819140"/>
                  </a:ext>
                </a:extLst>
              </a:tr>
              <a:tr h="1582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tmddhks0707@naver.com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mckim1231@hanmail.net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yyychani@naver.com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7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순서도: 수동 입력 18"/>
          <p:cNvSpPr/>
          <p:nvPr/>
        </p:nvSpPr>
        <p:spPr>
          <a:xfrm rot="19624240">
            <a:off x="-1626122" y="113166"/>
            <a:ext cx="17642497" cy="11240357"/>
          </a:xfrm>
          <a:prstGeom prst="flowChartManualInpu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527" y="708347"/>
            <a:ext cx="10515600" cy="1325563"/>
          </a:xfrm>
        </p:spPr>
        <p:txBody>
          <a:bodyPr/>
          <a:lstStyle/>
          <a:p>
            <a:r>
              <a:rPr lang="en-US" altLang="ko-KR" sz="80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ndex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>
            <a:spLocks noGrp="1" noChangeArrowheads="1"/>
          </p:cNvSpPr>
          <p:nvPr/>
        </p:nvSpPr>
        <p:spPr>
          <a:xfrm>
            <a:off x="-1144905" y="692150"/>
            <a:ext cx="13107035" cy="60610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 연구 개요		</a:t>
            </a:r>
            <a:endParaRPr lang="ko-KR" altLang="en-US" sz="3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관련 연구 및 사례		</a:t>
            </a:r>
            <a:endParaRPr lang="ko-KR" altLang="en-US" sz="3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 수행 시나리오		</a:t>
            </a:r>
            <a:endParaRPr lang="ko-KR" altLang="en-US" sz="3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 구성도					</a:t>
            </a:r>
            <a:endParaRPr lang="ko-KR" altLang="en-US" sz="3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 및 개발 방법				</a:t>
            </a:r>
            <a:endParaRPr lang="ko-KR" altLang="en-US" sz="3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업무 분담								</a:t>
            </a:r>
            <a:endParaRPr lang="ko-KR" altLang="en-US" sz="3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 연구 수행 일정							</a:t>
            </a:r>
            <a:endParaRPr lang="ko-KR" altLang="en-US" sz="3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742950" indent="-742950" algn="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필요 기술 및 참고 문헌</a:t>
            </a:r>
            <a:r>
              <a:rPr lang="en-US" altLang="ko-KR" sz="3600" dirty="0">
                <a:solidFill>
                  <a:schemeClr val="bg1"/>
                </a:solidFill>
                <a:latin typeface="휴먼엑스포" charset="0"/>
                <a:ea typeface="휴먼엑스포" charset="0"/>
              </a:rPr>
              <a:t>	</a:t>
            </a:r>
            <a:r>
              <a:rPr lang="en-US" altLang="ko-KR" sz="3600" dirty="0">
                <a:solidFill>
                  <a:schemeClr val="tx1"/>
                </a:solidFill>
                <a:latin typeface="휴먼엑스포" charset="0"/>
                <a:ea typeface="휴먼엑스포" charset="0"/>
              </a:rPr>
              <a:t>				</a:t>
            </a:r>
            <a:r>
              <a:rPr lang="en-US" altLang="ko-KR" sz="3600" dirty="0">
                <a:solidFill>
                  <a:schemeClr val="bg1"/>
                </a:solidFill>
                <a:latin typeface="휴먼엑스포" charset="0"/>
                <a:ea typeface="휴먼엑스포" charset="0"/>
              </a:rPr>
              <a:t>		</a:t>
            </a:r>
            <a:endParaRPr lang="ko-KR" altLang="en-US" sz="3600" dirty="0">
              <a:solidFill>
                <a:schemeClr val="bg1"/>
              </a:solidFill>
              <a:latin typeface="휴먼엑스포" charset="0"/>
              <a:ea typeface="휴먼엑스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7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아두이노 센서연결에 대한 이미지 검색결과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40379" y="2621405"/>
            <a:ext cx="3533848" cy="2121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방법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69532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18</a:t>
            </a:r>
            <a:endParaRPr lang="ko-KR" altLang="en-US" sz="4000" b="1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3" name="사각형: 잘린 한쪽 모서리 2"/>
          <p:cNvSpPr/>
          <p:nvPr/>
        </p:nvSpPr>
        <p:spPr>
          <a:xfrm>
            <a:off x="497305" y="1032359"/>
            <a:ext cx="4299284" cy="1074821"/>
          </a:xfrm>
          <a:prstGeom prst="snip1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Hardware</a:t>
            </a:r>
            <a:endParaRPr lang="ko-KR" altLang="en-US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38200"/>
              </p:ext>
            </p:extLst>
          </p:nvPr>
        </p:nvGraphicFramePr>
        <p:xfrm>
          <a:off x="497305" y="2199117"/>
          <a:ext cx="593598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573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Fritizing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프로그램을 통하여 회로 및 연결 위치 파악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회로도 확인 후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아두이노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센서를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브레드보드에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결합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브레드보드와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오렌지보드 연결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오렌지 보드와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라즈베리파이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연결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                     →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측정값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라즈베리파이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서버로 전송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서보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모터로 잠금 장치 제작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마그네틱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센서 감지 시 스피커 울리도록 제작</a:t>
                      </a:r>
                    </a:p>
                    <a:p>
                      <a:pPr marL="0" indent="0" latinLnBrk="1">
                        <a:buFont typeface="+mj-lt"/>
                        <a:buNone/>
                        <a:defRPr lang="ko-KR" altLang="en-US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76784" y="4015032"/>
            <a:ext cx="3015216" cy="2283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오렌지보드 센서연결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80623" y="856609"/>
            <a:ext cx="3414072" cy="1974984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방법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19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76E6ED8C-9396-41A5-ACB1-7B6E7AC80DB5}"/>
              </a:ext>
            </a:extLst>
          </p:cNvPr>
          <p:cNvSpPr/>
          <p:nvPr/>
        </p:nvSpPr>
        <p:spPr>
          <a:xfrm>
            <a:off x="497305" y="1032359"/>
            <a:ext cx="4299284" cy="1074821"/>
          </a:xfrm>
          <a:prstGeom prst="snip1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4839C7-1AA7-49F2-9A6B-3881C8090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670302"/>
              </p:ext>
            </p:extLst>
          </p:nvPr>
        </p:nvGraphicFramePr>
        <p:xfrm>
          <a:off x="497305" y="2199117"/>
          <a:ext cx="6224337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4337">
                  <a:extLst>
                    <a:ext uri="{9D8B030D-6E8A-4147-A177-3AD203B41FA5}">
                      <a16:colId xmlns:a16="http://schemas.microsoft.com/office/drawing/2014/main" val="3908761082"/>
                    </a:ext>
                  </a:extLst>
                </a:gridCol>
              </a:tblGrid>
              <a:tr h="3431662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라즈베리파이에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서버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DB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를 구축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센서 정보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DB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에 저장하도록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잠금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보안 정보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</a:t>
                      </a:r>
                      <a:r>
                        <a:rPr lang="ko-KR" alt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파싱하여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모터 조작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OpenWeatherMap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의 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데이터를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Python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파싱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→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서버의 값 저장 및 이후 센서 값과 대조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Android App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개폐 정보 값 </a:t>
                      </a:r>
                      <a:r>
                        <a:rPr lang="en-US" altLang="ko-KR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Json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으로 서버 전달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실내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외 미세먼지 센서 값 비교</a:t>
                      </a:r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후 모터 작동 유무 설계</a:t>
                      </a: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en-US" altLang="ko-K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781716"/>
                  </a:ext>
                </a:extLst>
              </a:tr>
            </a:tbl>
          </a:graphicData>
        </a:graphic>
      </p:graphicFrame>
      <p:pic>
        <p:nvPicPr>
          <p:cNvPr id="2052" name="Picture 4" descr="라즈베리파이 python 서버에 대한 이미지 검색결과">
            <a:extLst>
              <a:ext uri="{FF2B5EF4-FFF2-40B4-BE49-F238E27FC236}">
                <a16:creationId xmlns:a16="http://schemas.microsoft.com/office/drawing/2014/main" id="{376DC0EE-09A6-4657-A989-6E992722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51" y="2199117"/>
            <a:ext cx="4472044" cy="25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0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3270" cy="623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6" name="텍스트 개체 틀 6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270" cy="6235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999" b="1">
                <a:solidFill>
                  <a:schemeClr val="bg1"/>
                </a:solidFill>
                <a:latin typeface="맑은 고딕"/>
                <a:ea typeface="맑은 고딕"/>
              </a:rPr>
              <a:t>개발 방법</a:t>
            </a:r>
            <a:endParaRPr lang="ko-KR" altLang="en-US" sz="3999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3270" cy="227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2656" y="-40005"/>
            <a:ext cx="777778" cy="69532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4000" b="1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/>
                <a:ea typeface="맑은 고딕"/>
              </a:rPr>
              <a:t>20</a:t>
            </a:r>
            <a:endParaRPr lang="ko-KR" altLang="en-US" sz="4000" b="1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/>
              <a:ea typeface="맑은 고딕"/>
            </a:endParaRPr>
          </a:p>
        </p:txBody>
      </p:sp>
      <p:sp>
        <p:nvSpPr>
          <p:cNvPr id="3" name="사각형: 잘린 한쪽 모서리 2"/>
          <p:cNvSpPr/>
          <p:nvPr/>
        </p:nvSpPr>
        <p:spPr>
          <a:xfrm>
            <a:off x="497305" y="1032359"/>
            <a:ext cx="4299284" cy="1074821"/>
          </a:xfrm>
          <a:prstGeom prst="snip1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Application</a:t>
            </a:r>
            <a:endParaRPr lang="ko-KR" altLang="en-US" sz="28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7305" y="2199117"/>
          <a:ext cx="623125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1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2895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OpenWeatherMap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의 날씨 정보를 수신 받도록 설계     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Json 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정보를 수신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서버에서 모터 값 수신 받도록 설계                   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Json 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정보를 수신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                                       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→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서보모터 값을 통한 창문 개폐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잠금 확인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날씨에 맞는 이미지가 보이도록 설계                        리모컨에 맞는 이미지 및 기능 설계                                                                                     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j-lt"/>
                          <a:ea typeface="Batang"/>
                        </a:rPr>
                        <a:t>→ 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</a:rPr>
                        <a:t>Xml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기본적인 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UI 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제작                   </a:t>
                      </a:r>
                      <a:r>
                        <a:rPr lang="ko-KR" altLang="en-US" sz="18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  <a:ea typeface="Batang"/>
                          <a:cs typeface="+mn-cs"/>
                        </a:rPr>
                        <a:t>→ 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Java 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언어를 사용</a:t>
                      </a:r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,</a:t>
                      </a: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 종합적인 틀 구성 및 제작           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ko-KR" altLang="en-US" b="1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lt"/>
                        </a:rPr>
                        <a:t>편리성 강화를 위하여 안드로이드 어플리케이션 위젯 제작</a:t>
                      </a:r>
                    </a:p>
                    <a:p>
                      <a:pPr marL="342900" indent="-342900" latinLnBrk="1">
                        <a:buFont typeface="+mj-lt"/>
                        <a:buAutoNum type="arabicPeriod"/>
                        <a:defRPr lang="ko-KR" altLang="en-US"/>
                      </a:pPr>
                      <a:endParaRPr lang="en-US" altLang="ko-KR" b="1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760" y="886097"/>
            <a:ext cx="1935480" cy="3779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8569" y="3952678"/>
            <a:ext cx="2286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안드로이드 스튜디오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419208" y="1182160"/>
            <a:ext cx="2124722" cy="2124722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-40005"/>
            <a:ext cx="12193905" cy="62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905" cy="62420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업무 분담</a:t>
            </a:r>
            <a:endParaRPr lang="ko-KR" altLang="en-US" sz="40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4"/>
          <p:cNvSpPr>
            <a:spLocks noGrp="1" noChangeArrowheads="1"/>
          </p:cNvSpPr>
          <p:nvPr/>
        </p:nvSpPr>
        <p:spPr>
          <a:xfrm>
            <a:off x="0" y="6631305"/>
            <a:ext cx="12193905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520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21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3470910" y="708025"/>
            <a:ext cx="1922145" cy="3683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SW Equipment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86D737-5389-4BA9-8593-CC00FEDB6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633660"/>
            <a:ext cx="10972800" cy="59481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Grp="1" noChangeArrowheads="1"/>
          </p:cNvSpPr>
          <p:nvPr/>
        </p:nvSpPr>
        <p:spPr>
          <a:xfrm>
            <a:off x="-635" y="-40005"/>
            <a:ext cx="12193905" cy="62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title"/>
          </p:nvPr>
        </p:nvSpPr>
        <p:spPr>
          <a:xfrm>
            <a:off x="0" y="-47625"/>
            <a:ext cx="12193905" cy="62420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졸업 연구 수행 일정</a:t>
            </a:r>
          </a:p>
        </p:txBody>
      </p:sp>
      <p:sp>
        <p:nvSpPr>
          <p:cNvPr id="4" name="직사각형 4"/>
          <p:cNvSpPr>
            <a:spLocks noGrp="1" noChangeArrowheads="1"/>
          </p:cNvSpPr>
          <p:nvPr/>
        </p:nvSpPr>
        <p:spPr>
          <a:xfrm>
            <a:off x="0" y="6631305"/>
            <a:ext cx="12193905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520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22</a:t>
            </a:r>
            <a:endParaRPr lang="ko-KR" altLang="en-US" sz="4000" b="1" dirty="0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ECEAE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6"/>
          <p:cNvSpPr>
            <a:spLocks noGrp="1" noChangeArrowheads="1"/>
          </p:cNvSpPr>
          <p:nvPr/>
        </p:nvSpPr>
        <p:spPr>
          <a:xfrm>
            <a:off x="3470910" y="708025"/>
            <a:ext cx="1922145" cy="3683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SW Equipment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73014"/>
              </p:ext>
            </p:extLst>
          </p:nvPr>
        </p:nvGraphicFramePr>
        <p:xfrm>
          <a:off x="344449" y="851159"/>
          <a:ext cx="11558513" cy="54608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4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4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추진사항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b="1" dirty="0"/>
                        <a:t>요구사항 정의 및 분석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</a:t>
                      </a:r>
                      <a:r>
                        <a:rPr lang="en-US" altLang="ko-KR" sz="1000" b="1" baseline="0" dirty="0"/>
                        <a:t> </a:t>
                      </a:r>
                      <a:r>
                        <a:rPr lang="ko-KR" altLang="en-US" sz="1000" b="1" baseline="0" dirty="0"/>
                        <a:t>요구사항 명세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baseline="0" dirty="0"/>
                        <a:t>구현</a:t>
                      </a:r>
                      <a:endParaRPr lang="ko-KR" altLang="en-US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코딩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시스템 설계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데모 제작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6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시험 및 데모</a:t>
                      </a:r>
                    </a:p>
                    <a:p>
                      <a:pPr algn="l" latinLnBrk="1"/>
                      <a:endParaRPr lang="ko-KR" altLang="en-US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시스템 통합 시험</a:t>
                      </a:r>
                      <a:endParaRPr lang="en-US" altLang="ko-KR" sz="10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완전성 보강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364"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문서화 및 발표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중간 보고서 작성 발표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- </a:t>
                      </a:r>
                      <a:r>
                        <a:rPr lang="ko-KR" altLang="en-US" sz="1000" b="1" dirty="0"/>
                        <a:t>졸업작품 최종 보고서 작성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9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704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0" y="-4762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 eaLnBrk="0"/>
            <a:r>
              <a:rPr lang="ko-KR" altLang="en-US" sz="4000" b="1" dirty="0">
                <a:latin typeface="맑은 고딕" charset="0"/>
                <a:ea typeface="맑은 고딕" charset="0"/>
              </a:rPr>
              <a:t>필요기술 및 참고 문헌</a:t>
            </a: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51291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23</a:t>
            </a:r>
          </a:p>
        </p:txBody>
      </p:sp>
      <p:sp>
        <p:nvSpPr>
          <p:cNvPr id="12" name="텍스트 상자 1"/>
          <p:cNvSpPr txBox="1">
            <a:spLocks noGrp="1" noChangeArrowheads="1"/>
          </p:cNvSpPr>
          <p:nvPr/>
        </p:nvSpPr>
        <p:spPr>
          <a:xfrm>
            <a:off x="133306" y="915508"/>
            <a:ext cx="12269050" cy="5623226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89535" tIns="46355" rIns="89535" bIns="46355" anchor="t"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&lt;하드웨어 및 센서 관련 부분&gt;</a:t>
            </a:r>
            <a:endParaRPr lang="ko-KR" altLang="en-US" u="sng" dirty="0">
              <a:solidFill>
                <a:schemeClr val="hlin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http://www.ntrexgo.com/archives/33059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오렌지 보드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http://www.eleparts.co.kr/EPX33K8R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마그네틱 센서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http://makeshare.org/bbs/board.php?bo_table=arduinosensor&amp;wr_id=49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우적센서 P00027 )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http://www.hardcopyworld.com/gnuboard5/bbs/board.php?bo_table=tech_sensor&amp;wr_id=31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						         ( 미세먼지 측정 센서 PPD42NS 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http://artrobot.co.kr/product/tsr9347-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무한회전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특수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서보모터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servo-large-full-rotation/222/category/37/display/1/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508000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												     (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360º Rotation 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http://deneb21.tistory.com/324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 온습도 센서 DHT22 )</a:t>
            </a:r>
          </a:p>
          <a:p>
            <a:pPr defTabSz="508000"/>
            <a:r>
              <a:rPr lang="en-US" altLang="ko-KR" dirty="0">
                <a:hlinkClick r:id="rId7"/>
              </a:rPr>
              <a:t>http://www.makewith.co/page/project/1009/story/2412/</a:t>
            </a:r>
            <a:r>
              <a:rPr lang="en-US" altLang="ko-KR" dirty="0"/>
              <a:t> (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아두이노 연결 방법</a:t>
            </a:r>
            <a:r>
              <a:rPr lang="en-US" altLang="ko-KR" dirty="0"/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&lt;소프트웨어 부분&gt;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https://developer.android.com/studio/index.html?hl=ko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 버전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https://www.arduino.cc/en/main/software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defTabSz="508000"/>
            <a:r>
              <a:rPr lang="en-US" altLang="ko-KR" dirty="0">
                <a:latin typeface="맑은 고딕" panose="020B0503020000020004" pitchFamily="50" charset="-127"/>
                <a:hlinkClick r:id="rId10"/>
              </a:rPr>
              <a:t>http://fritzing.org/download/</a:t>
            </a:r>
            <a:r>
              <a:rPr lang="en-US" altLang="ko-KR" dirty="0">
                <a:latin typeface="맑은 고딕" panose="020B0503020000020004" pitchFamily="50" charset="-127"/>
              </a:rPr>
              <a:t> (</a:t>
            </a:r>
            <a:r>
              <a:rPr lang="ko-KR" altLang="en-US" dirty="0" err="1">
                <a:latin typeface="맑은 고딕" panose="020B0503020000020004" pitchFamily="50" charset="-127"/>
              </a:rPr>
              <a:t>프리징</a:t>
            </a:r>
            <a:r>
              <a:rPr lang="ko-KR" altLang="en-US" dirty="0">
                <a:latin typeface="맑은 고딕" panose="020B0503020000020004" pitchFamily="50" charset="-127"/>
              </a:rPr>
              <a:t> 다운로드 경로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pPr defTabSz="508000"/>
            <a:r>
              <a:rPr lang="en-US" altLang="ko-KR" dirty="0">
                <a:latin typeface="+mj-lt"/>
                <a:hlinkClick r:id="rId11"/>
              </a:rPr>
              <a:t>https://ko.wikipedia.org/wiki/JSON</a:t>
            </a:r>
            <a:r>
              <a:rPr lang="en-US" altLang="ko-KR" dirty="0">
                <a:latin typeface="+mj-lt"/>
              </a:rPr>
              <a:t> (</a:t>
            </a:r>
            <a:r>
              <a:rPr lang="en-US" altLang="ko-KR" dirty="0" err="1">
                <a:latin typeface="+mj-lt"/>
              </a:rPr>
              <a:t>Json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정보</a:t>
            </a:r>
            <a:r>
              <a:rPr lang="en-US" altLang="ko-KR" dirty="0">
                <a:latin typeface="+mj-lt"/>
              </a:rPr>
              <a:t>)</a:t>
            </a:r>
          </a:p>
          <a:p>
            <a:pPr defTabSz="508000"/>
            <a:r>
              <a:rPr lang="en-US" altLang="ko-KR" dirty="0">
                <a:latin typeface="+mj-lt"/>
                <a:hlinkClick r:id="rId11"/>
              </a:rPr>
              <a:t>https://ko.wikipedia.org/wiki/</a:t>
            </a:r>
            <a:r>
              <a:rPr lang="ko-KR" altLang="en-US" dirty="0">
                <a:latin typeface="+mj-lt"/>
              </a:rPr>
              <a:t>이클립스</a:t>
            </a:r>
            <a:r>
              <a:rPr lang="en-US" altLang="ko-KR" dirty="0">
                <a:latin typeface="+mj-lt"/>
              </a:rPr>
              <a:t>_(</a:t>
            </a:r>
            <a:r>
              <a:rPr lang="ko-KR" altLang="en-US" dirty="0">
                <a:latin typeface="+mj-lt"/>
              </a:rPr>
              <a:t>소프트웨어</a:t>
            </a:r>
            <a:r>
              <a:rPr lang="en-US" altLang="ko-KR" dirty="0">
                <a:latin typeface="+mj-lt"/>
              </a:rPr>
              <a:t>) (</a:t>
            </a:r>
            <a:r>
              <a:rPr lang="ko-KR" altLang="en-US" dirty="0">
                <a:latin typeface="+mj-lt"/>
              </a:rPr>
              <a:t>이클립스 정보</a:t>
            </a:r>
            <a:r>
              <a:rPr lang="en-US" altLang="ko-KR" dirty="0">
                <a:latin typeface="+mj-l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/>
          <p:cNvSpPr>
            <a:spLocks noGrp="1" noChangeArrowheads="1"/>
          </p:cNvSpPr>
          <p:nvPr/>
        </p:nvSpPr>
        <p:spPr>
          <a:xfrm>
            <a:off x="-635" y="-4000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7"/>
          <p:cNvSpPr>
            <a:spLocks noGrp="1" noChangeArrowheads="1"/>
          </p:cNvSpPr>
          <p:nvPr/>
        </p:nvSpPr>
        <p:spPr>
          <a:xfrm>
            <a:off x="0" y="6631305"/>
            <a:ext cx="12192635" cy="227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1"/>
          <p:cNvSpPr>
            <a:spLocks noGrp="1" noChangeArrowheads="1"/>
          </p:cNvSpPr>
          <p:nvPr/>
        </p:nvSpPr>
        <p:spPr>
          <a:xfrm>
            <a:off x="0" y="-47625"/>
            <a:ext cx="12192635" cy="622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 eaLnBrk="0"/>
            <a:endParaRPr lang="ko-KR" altLang="en-US" sz="40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10"/>
          <p:cNvSpPr>
            <a:spLocks noGrp="1" noChangeArrowheads="1"/>
          </p:cNvSpPr>
          <p:nvPr/>
        </p:nvSpPr>
        <p:spPr>
          <a:xfrm>
            <a:off x="-60622" y="-40005"/>
            <a:ext cx="77777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ECEAEA"/>
                </a:solidFill>
                <a:latin typeface="맑은 고딕" charset="0"/>
                <a:ea typeface="맑은 고딕" charset="0"/>
              </a:rPr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F5866-CA5A-6748-A523-3C377EAADD9C}"/>
              </a:ext>
            </a:extLst>
          </p:cNvPr>
          <p:cNvSpPr txBox="1"/>
          <p:nvPr/>
        </p:nvSpPr>
        <p:spPr>
          <a:xfrm>
            <a:off x="4528968" y="2777043"/>
            <a:ext cx="3740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Q</a:t>
            </a:r>
            <a:r>
              <a:rPr lang="ko-KR" altLang="en-US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&amp;</a:t>
            </a:r>
            <a:r>
              <a:rPr lang="ko-KR" altLang="en-US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en-US" altLang="ko-KR" sz="8000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A</a:t>
            </a:r>
            <a:endParaRPr lang="ko-KR" altLang="en-US" sz="8000" b="1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50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1</a:t>
            </a:r>
            <a:endParaRPr lang="en-US" altLang="ko-KR" sz="4000" b="1" spc="5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57299"/>
              </p:ext>
            </p:extLst>
          </p:nvPr>
        </p:nvGraphicFramePr>
        <p:xfrm>
          <a:off x="0" y="1094399"/>
          <a:ext cx="12193200" cy="55191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7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778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800" b="1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지적사항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3535">
                <a:tc rowSpan="3"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  <a:cs typeface="맑은 고딕"/>
                        </a:rPr>
                        <a:t>HUD</a:t>
                      </a: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기술이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스마트 윈도우에 적합한가?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 어떠한 필요로 사용하는가에 대한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답을 도출해내지 못함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defRPr lang="ko-KR" altLang="en-US"/>
                      </a:pP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HUD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필요성에 대한 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의견을 통합하였을 때 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창문보다 스마트폰을 먼저 본다는 결론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HUD 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출력내용이 스마트폰에 표출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 애플리케이션 내용 강화</a:t>
                      </a:r>
                      <a:endParaRPr lang="en-US" altLang="ko-KR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defRPr lang="ko-KR" altLang="en-US"/>
                      </a:pP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HUD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관련 내용 삭제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개발목표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관련 연구 및 사례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[p8]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시나리오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구성도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[p9~11] 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개발환경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[p13]</a:t>
                      </a:r>
                    </a:p>
                    <a:p>
                      <a:pPr algn="ctr" latinLnBrk="0">
                        <a:defRPr lang="ko-KR" altLang="en-US"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개발방법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[p19~20] </a:t>
                      </a: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참고문헌</a:t>
                      </a: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[p23]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441">
                <a:tc vMerge="1"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윈도우 보안문제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(예외적으로 강제로 창문을 열거나 센서를 동작하게 하여 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문이 열리게 할 때)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</a:rPr>
                        <a:t>방범기능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</a:rPr>
                        <a:t> 잠금 온/오프 기능 추가</a:t>
                      </a:r>
                      <a:endParaRPr lang="en-US" altLang="ko-KR" sz="1800" b="1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</a:rPr>
                        <a:t>개발 배경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</a:rPr>
                        <a:t>[ p3 ]</a:t>
                      </a:r>
                    </a:p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</a:rPr>
                        <a:t>구성도 수정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</a:rPr>
                        <a:t>[ p9~p11 ]</a:t>
                      </a:r>
                      <a:endParaRPr lang="ko-KR" altLang="en-US" sz="1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3441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</a:rPr>
                        <a:t>잠금 장치에 물리적인 힘 → 스마트폰을 통해 알 수 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835" eaLnBrk="0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</a:rPr>
                        <a:t>개발 목표 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</a:rPr>
                        <a:t>[ p6 ]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5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26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7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28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9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0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32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322" y="-39688"/>
            <a:ext cx="48186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2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967648"/>
              </p:ext>
            </p:extLst>
          </p:nvPr>
        </p:nvGraphicFramePr>
        <p:xfrm>
          <a:off x="0" y="1094401"/>
          <a:ext cx="12193199" cy="55638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4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5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46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800" b="1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</a:lnTlToB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변동 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lt1"/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264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제 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en-US" altLang="ko-KR" b="1">
                          <a:cs typeface="맑은 고딕"/>
                        </a:rPr>
                        <a:t>HUD</a:t>
                      </a:r>
                      <a:r>
                        <a:rPr lang="ko-KR" altLang="en-US" b="1"/>
                        <a:t>를 제거함으로써 이름 변경</a:t>
                      </a:r>
                      <a:endParaRPr lang="en-US" altLang="ko-KR" b="1"/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0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b="1">
                          <a:cs typeface="맑은 고딕"/>
                        </a:rPr>
                        <a:t>HUD</a:t>
                      </a:r>
                      <a:r>
                        <a:rPr lang="ko-KR" altLang="en-US" b="1"/>
                        <a:t>를 이용한 스마트 윈도우</a:t>
                      </a:r>
                      <a:br>
                        <a:rPr lang="en-US" altLang="ko-KR" b="1">
                          <a:cs typeface="맑은 고딕"/>
                        </a:rPr>
                      </a:br>
                      <a:r>
                        <a:rPr lang="ko-KR" altLang="en-US" b="1"/>
                        <a:t>(</a:t>
                      </a:r>
                      <a:r>
                        <a:rPr lang="en-US" altLang="ko-KR" b="1">
                          <a:cs typeface="맑은 고딕"/>
                        </a:rPr>
                        <a:t>Smart Window with HUD</a:t>
                      </a:r>
                      <a:r>
                        <a:rPr lang="ko-KR" altLang="en-US" b="1"/>
                        <a:t>)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>
                          <a:solidFill>
                            <a:schemeClr val="dk1"/>
                          </a:solidFill>
                        </a:rPr>
                        <a:t>↓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똑띠 창문</a:t>
                      </a: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800" b="1">
                          <a:solidFill>
                            <a:schemeClr val="dk1"/>
                          </a:solidFill>
                          <a:cs typeface="맑은 고딕"/>
                        </a:rPr>
                        <a:t>Smart Window)</a:t>
                      </a:r>
                      <a:endParaRPr lang="en-US" altLang="ko-KR" sz="1800" b="1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763">
                <a:tc rowSpan="2"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추가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ko-KR" altLang="en-US" b="1"/>
                        <a:t>환기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</a:rPr>
                        <a:t>실내와 실외의 공기중의 먼지 농도를 비교</a:t>
                      </a:r>
                      <a:endParaRPr lang="en-US" altLang="ko-KR" sz="1800" b="1" dirty="0">
                        <a:solidFill>
                          <a:schemeClr val="dk1"/>
                        </a:solidFill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</a:rPr>
                        <a:t> 자동 개폐기능 수행</a:t>
                      </a:r>
                      <a:endParaRPr lang="en-US" altLang="ko-KR" sz="1800" b="1" dirty="0">
                        <a:solidFill>
                          <a:schemeClr val="dk1"/>
                        </a:solidFill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dk1"/>
                          </a:solidFill>
                        </a:rPr>
                        <a:t>[ p5, 9, 19 ]</a:t>
                      </a:r>
                      <a:endParaRPr lang="ko-KR" altLang="en-US" sz="1800" b="1" dirty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42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ko-KR" altLang="en-US" b="1"/>
                        <a:t>위젯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</a:rPr>
                        <a:t>편리성 강화를 위한 안드로이드 어플리케이션 위젯</a:t>
                      </a:r>
                      <a:endParaRPr lang="en-US" altLang="ko-KR" sz="1800" b="1" dirty="0">
                        <a:solidFill>
                          <a:schemeClr val="dk1"/>
                        </a:solidFill>
                      </a:endParaRPr>
                    </a:p>
                    <a:p>
                      <a:pPr marL="0" indent="0" algn="ctr" defTabSz="914400" eaLnBrk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800" b="1" dirty="0">
                          <a:solidFill>
                            <a:schemeClr val="dk1"/>
                          </a:solidFill>
                        </a:rPr>
                        <a:t>[ p11, 20]</a:t>
                      </a:r>
                      <a:endParaRPr lang="ko-KR" altLang="en-US" sz="1800" b="1" dirty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1262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 lang="ko-KR" altLang="en-US"/>
                      </a:pPr>
                      <a:r>
                        <a:rPr lang="ko-KR" altLang="en-US" b="1"/>
                        <a:t>필요한 소프트웨어 추가</a:t>
                      </a:r>
                      <a:endParaRPr lang="en-US" altLang="ko-KR" b="1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ko-KR" altLang="en-US" b="1" dirty="0"/>
                        <a:t>아파치 </a:t>
                      </a:r>
                      <a:r>
                        <a:rPr lang="en-US" altLang="ko-KR" b="1" dirty="0">
                          <a:cs typeface="맑은 고딕"/>
                        </a:rPr>
                        <a:t>HTTP </a:t>
                      </a:r>
                      <a:r>
                        <a:rPr lang="ko-KR" altLang="en-US" b="1" dirty="0"/>
                        <a:t>서버 누락</a:t>
                      </a:r>
                    </a:p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ko-KR" altLang="en-US" b="1" dirty="0"/>
                        <a:t>이클립스 추가</a:t>
                      </a:r>
                    </a:p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en-US" altLang="ko-KR" b="1" dirty="0" err="1">
                          <a:cs typeface="맑은 고딕"/>
                        </a:rPr>
                        <a:t>OpenWeatherMap</a:t>
                      </a:r>
                      <a:r>
                        <a:rPr lang="en-US" altLang="ko-KR" b="1" dirty="0">
                          <a:cs typeface="맑은 고딕"/>
                        </a:rPr>
                        <a:t> </a:t>
                      </a:r>
                      <a:r>
                        <a:rPr lang="ko-KR" altLang="en-US" b="1" dirty="0"/>
                        <a:t>추가</a:t>
                      </a:r>
                    </a:p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en-US" altLang="ko-KR" b="1" dirty="0">
                          <a:cs typeface="맑은 고딕"/>
                        </a:rPr>
                        <a:t>Python </a:t>
                      </a:r>
                      <a:r>
                        <a:rPr lang="ko-KR" altLang="en-US" b="1" dirty="0"/>
                        <a:t>정보 추가</a:t>
                      </a:r>
                    </a:p>
                    <a:p>
                      <a:pPr marL="1657350" lvl="3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 lang="ko-KR" altLang="en-US"/>
                      </a:pPr>
                      <a:r>
                        <a:rPr lang="en-US" altLang="ko-KR" b="1" dirty="0">
                          <a:cs typeface="맑은 고딕"/>
                        </a:rPr>
                        <a:t>Django </a:t>
                      </a:r>
                      <a:r>
                        <a:rPr lang="ko-KR" altLang="en-US" b="1" dirty="0"/>
                        <a:t>추가</a:t>
                      </a:r>
                      <a:endParaRPr lang="en-US" altLang="ko-KR" sz="1800" b="1" dirty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3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4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5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6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7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8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9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40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1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-39688"/>
            <a:ext cx="12192001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92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6631459"/>
            <a:ext cx="12192000" cy="226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33" y="1188213"/>
            <a:ext cx="4101247" cy="26750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-2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3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08" y="3908612"/>
            <a:ext cx="4110772" cy="2646646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416411" y="1188214"/>
          <a:ext cx="3043853" cy="449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미세먼지 유입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실내 공기 오염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각종 질환 발생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취약한 보안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빈번한 낙상 사고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156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예상치 못한 기상 변화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370" r="2370"/>
          <a:stretch>
            <a:fillRect/>
          </a:stretch>
        </p:blipFill>
        <p:spPr>
          <a:xfrm>
            <a:off x="4240105" y="1188214"/>
            <a:ext cx="3824490" cy="26750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3080" r="710"/>
          <a:stretch>
            <a:fillRect/>
          </a:stretch>
        </p:blipFill>
        <p:spPr>
          <a:xfrm>
            <a:off x="4244028" y="3908612"/>
            <a:ext cx="3820567" cy="2654884"/>
          </a:xfrm>
          <a:prstGeom prst="rect">
            <a:avLst/>
          </a:prstGeom>
        </p:spPr>
      </p:pic>
      <p:sp>
        <p:nvSpPr>
          <p:cNvPr id="19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0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21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2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23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4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25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6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27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8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1085215"/>
            <a:ext cx="12206515" cy="5506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4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" name="그림 2"/>
          <p:cNvPicPr>
            <a:picLocks noChangeAspect="1"/>
          </p:cNvPicPr>
          <p:nvPr/>
        </p:nvPicPr>
        <p:blipFill rotWithShape="1">
          <a:blip r:embed="rId2"/>
          <a:srcRect r="20360"/>
          <a:stretch>
            <a:fillRect/>
          </a:stretch>
        </p:blipFill>
        <p:spPr>
          <a:xfrm>
            <a:off x="6604001" y="1134976"/>
            <a:ext cx="5588000" cy="545653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9534" y="1400800"/>
          <a:ext cx="7612380" cy="323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Android Application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으로 원격 창문 개폐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잠금 제어</a:t>
                      </a:r>
                    </a:p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실시간 날씨 정보를 센서를 통해 실외에서 확인 가능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우적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미세먼지 센서를 이용한 창문 자동개폐 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838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서보 모터를 활용하여 창문 잠금 장치 구현하여 </a:t>
                      </a:r>
                    </a:p>
                    <a:p>
                      <a:pPr marL="0" indent="0">
                        <a:buFont typeface="Wingdings"/>
                        <a:buNone/>
                        <a:defRPr lang="ko-KR"/>
                      </a:pP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7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외부로부터의 침입과 낙상사고에 대한 보안기능 강화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1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52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3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54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5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56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7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58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9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1086787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09612"/>
            <a:ext cx="10515600" cy="5467351"/>
          </a:xfrm>
        </p:spPr>
        <p:txBody>
          <a:bodyPr>
            <a:normAutofit/>
          </a:bodyPr>
          <a:lstStyle/>
          <a:p>
            <a:pPr marL="0" indent="0">
              <a:buNone/>
              <a:defRPr lang="ko-KR"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spcBef>
                <a:spcPct val="30000"/>
              </a:spcBef>
              <a:defRPr lang="ko-KR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260"/>
          <a:stretch>
            <a:fillRect/>
          </a:stretch>
        </p:blipFill>
        <p:spPr>
          <a:xfrm>
            <a:off x="7313293" y="3350427"/>
            <a:ext cx="1812199" cy="28003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5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019" y="3467202"/>
            <a:ext cx="2852842" cy="285284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260"/>
          <a:stretch>
            <a:fillRect/>
          </a:stretch>
        </p:blipFill>
        <p:spPr>
          <a:xfrm>
            <a:off x="5605460" y="3356963"/>
            <a:ext cx="1812199" cy="28003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1216" y="3965282"/>
            <a:ext cx="1502765" cy="15027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28950" b="6050"/>
          <a:stretch>
            <a:fillRect/>
          </a:stretch>
        </p:blipFill>
        <p:spPr>
          <a:xfrm>
            <a:off x="14514" y="2994510"/>
            <a:ext cx="5032369" cy="3629878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90456"/>
              </p:ext>
            </p:extLst>
          </p:nvPr>
        </p:nvGraphicFramePr>
        <p:xfrm>
          <a:off x="339533" y="1267450"/>
          <a:ext cx="7980007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0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cs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</a:rPr>
                        <a:t> 센서에 의한 자동 개폐와 보안기능 강화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cs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</a:rPr>
                        <a:t> 스마트폰 애플리케이션 내에서 날씨 정보 확인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스마트폰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애플리케이션으로 창문 개폐 가능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6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+mn-lt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실내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,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외 미세먼지 센서 값 비교 한 후 환기 유무 판단 가능</a:t>
                      </a:r>
                      <a:endParaRPr lang="en-US" altLang="ko-KR" sz="2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348755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19800" b="9710"/>
          <a:stretch>
            <a:fillRect/>
          </a:stretch>
        </p:blipFill>
        <p:spPr>
          <a:xfrm>
            <a:off x="2690209" y="2994510"/>
            <a:ext cx="9487277" cy="3629878"/>
          </a:xfrm>
          <a:prstGeom prst="rect">
            <a:avLst/>
          </a:prstGeom>
        </p:spPr>
      </p:pic>
      <p:sp>
        <p:nvSpPr>
          <p:cNvPr id="46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7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48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9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50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1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52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3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54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55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13971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045E-16 L 0.13997 -0.0011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1096312"/>
            <a:ext cx="12192001" cy="5552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8180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09612"/>
            <a:ext cx="10515600" cy="5467351"/>
          </a:xfrm>
        </p:spPr>
        <p:txBody>
          <a:bodyPr>
            <a:normAutofit/>
          </a:bodyPr>
          <a:lstStyle/>
          <a:p>
            <a:pPr marL="0" indent="0">
              <a:buNone/>
              <a:defRPr lang="ko-KR"/>
            </a:pP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spcBef>
                <a:spcPct val="30000"/>
              </a:spcBef>
              <a:defRPr lang="ko-KR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" y="6633913"/>
            <a:ext cx="12192001" cy="232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" y="-41868"/>
            <a:ext cx="481221" cy="6971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6</a:t>
            </a:r>
            <a:endParaRPr lang="en-US" altLang="ko-KR" sz="4000" b="1" spc="5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54508"/>
              </p:ext>
            </p:extLst>
          </p:nvPr>
        </p:nvGraphicFramePr>
        <p:xfrm>
          <a:off x="129984" y="1593294"/>
          <a:ext cx="7612380" cy="281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서보 모터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(Servo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motor)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로 잠금 장치 구현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스마트폰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</a:rPr>
                        <a:t>애플리케이션 내에서 잠금 조작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2300" b="1">
                          <a:solidFill>
                            <a:schemeClr val="tx1"/>
                          </a:solidFill>
                          <a:latin typeface="맑은 고딕"/>
                        </a:rPr>
                        <a:t>확인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287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외부에서 힘이 작용할 시 스마트폰 애플리케이션으로</a:t>
                      </a:r>
                    </a:p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 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확인이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300" b="1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마그네틱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센서를 이용하여 강제로 열릴 시 경고음 발생</a:t>
                      </a:r>
                    </a:p>
                  </a:txBody>
                  <a:tcPr anchor="ctr"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b="23110"/>
          <a:stretch>
            <a:fillRect/>
          </a:stretch>
        </p:blipFill>
        <p:spPr>
          <a:xfrm>
            <a:off x="6515101" y="1400800"/>
            <a:ext cx="5476876" cy="4985713"/>
          </a:xfrm>
          <a:prstGeom prst="rect">
            <a:avLst/>
          </a:prstGeom>
        </p:spPr>
      </p:pic>
      <p:sp>
        <p:nvSpPr>
          <p:cNvPr id="28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29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0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1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2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3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4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5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36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7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079091"/>
            <a:ext cx="12192001" cy="5554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9688"/>
            <a:ext cx="12192000" cy="622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3854"/>
            <a:ext cx="12192000" cy="622300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</a:rPr>
              <a:t>졸업 연구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1" y="6633914"/>
            <a:ext cx="12192001" cy="2336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2" y="-39688"/>
            <a:ext cx="481221" cy="6950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spc="5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7</a:t>
            </a:r>
            <a:endParaRPr lang="en-US" altLang="ko-KR" sz="4000" b="1" spc="5"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233413" y="1261535"/>
          <a:ext cx="475488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1440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미세먼지 유입 억제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· 실내 공기 오염 최소화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예상치 못한 기상변화 피해 최소화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외부 침입에 대한 보안 기능 강화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낙상사고 발생 예방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ko-KR" altLang="en-US" sz="2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 외부 날씨에 맞춰 기상관련 물품 대비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41" y="1094483"/>
            <a:ext cx="5929748" cy="5098826"/>
          </a:xfrm>
          <a:prstGeom prst="rect">
            <a:avLst/>
          </a:prstGeom>
        </p:spPr>
      </p:pic>
      <p:sp>
        <p:nvSpPr>
          <p:cNvPr id="33" name="양쪽 모서리가 잘린 사각형 7"/>
          <p:cNvSpPr>
            <a:spLocks noGrp="1" noChangeArrowheads="1"/>
          </p:cNvSpPr>
          <p:nvPr/>
        </p:nvSpPr>
        <p:spPr>
          <a:xfrm>
            <a:off x="-635" y="605155"/>
            <a:ext cx="2235200" cy="480060"/>
          </a:xfrm>
          <a:prstGeom prst="snip2Same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4" name="직사각형 6"/>
          <p:cNvSpPr/>
          <p:nvPr/>
        </p:nvSpPr>
        <p:spPr>
          <a:xfrm>
            <a:off x="123959" y="704755"/>
            <a:ext cx="2024881" cy="364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지적 사항 및 답변</a:t>
            </a:r>
          </a:p>
        </p:txBody>
      </p:sp>
      <p:sp>
        <p:nvSpPr>
          <p:cNvPr id="35" name="양쪽 모서리가 잘린 사각형 7"/>
          <p:cNvSpPr>
            <a:spLocks noGrp="1" noChangeArrowheads="1"/>
          </p:cNvSpPr>
          <p:nvPr/>
        </p:nvSpPr>
        <p:spPr>
          <a:xfrm>
            <a:off x="3990975" y="604029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36" name="직사각형 6"/>
          <p:cNvSpPr/>
          <p:nvPr/>
        </p:nvSpPr>
        <p:spPr>
          <a:xfrm>
            <a:off x="4006124" y="717157"/>
            <a:ext cx="1725176" cy="367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배경</a:t>
            </a:r>
          </a:p>
        </p:txBody>
      </p:sp>
      <p:sp>
        <p:nvSpPr>
          <p:cNvPr id="37" name="양쪽 모서리가 잘린 사각형 8"/>
          <p:cNvSpPr/>
          <p:nvPr/>
        </p:nvSpPr>
        <p:spPr>
          <a:xfrm>
            <a:off x="5747385" y="604900"/>
            <a:ext cx="1755609" cy="479190"/>
          </a:xfrm>
          <a:prstGeom prst="snip2SameRect">
            <a:avLst>
              <a:gd name="adj1" fmla="val 16667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8" name="직사각형 9"/>
          <p:cNvSpPr/>
          <p:nvPr/>
        </p:nvSpPr>
        <p:spPr>
          <a:xfrm>
            <a:off x="5761734" y="711769"/>
            <a:ext cx="1724916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연구 개발 목표</a:t>
            </a:r>
          </a:p>
        </p:txBody>
      </p:sp>
      <p:sp>
        <p:nvSpPr>
          <p:cNvPr id="39" name="양쪽 모서리가 잘린 사각형 10"/>
          <p:cNvSpPr/>
          <p:nvPr/>
        </p:nvSpPr>
        <p:spPr>
          <a:xfrm>
            <a:off x="7512351" y="602500"/>
            <a:ext cx="1755609" cy="481589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0" name="직사각형 11"/>
          <p:cNvSpPr/>
          <p:nvPr/>
        </p:nvSpPr>
        <p:spPr>
          <a:xfrm>
            <a:off x="7517340" y="706912"/>
            <a:ext cx="1724450" cy="367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연구 개발 효과</a:t>
            </a:r>
          </a:p>
        </p:txBody>
      </p:sp>
      <p:sp>
        <p:nvSpPr>
          <p:cNvPr id="41" name="양쪽 모서리가 잘린 사각형 7"/>
          <p:cNvSpPr>
            <a:spLocks noGrp="1" noChangeArrowheads="1"/>
          </p:cNvSpPr>
          <p:nvPr/>
        </p:nvSpPr>
        <p:spPr>
          <a:xfrm>
            <a:off x="2234565" y="605155"/>
            <a:ext cx="1756410" cy="48006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42" name="직사각형 6"/>
          <p:cNvSpPr/>
          <p:nvPr/>
        </p:nvSpPr>
        <p:spPr>
          <a:xfrm>
            <a:off x="2249993" y="690133"/>
            <a:ext cx="1725553" cy="367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808080"/>
                </a:solidFill>
                <a:latin typeface="맑은 고딕"/>
                <a:ea typeface="맑은 고딕"/>
              </a:rPr>
              <a:t>기타 변동 사항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1668</Words>
  <Application>Microsoft Office PowerPoint</Application>
  <PresentationFormat>와이드스크린</PresentationFormat>
  <Paragraphs>555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Malgun Gothic Semilight</vt:lpstr>
      <vt:lpstr>맑은 고딕</vt:lpstr>
      <vt:lpstr>Batang</vt:lpstr>
      <vt:lpstr>휴먼엑스포</vt:lpstr>
      <vt:lpstr>Arial</vt:lpstr>
      <vt:lpstr>Wingdings</vt:lpstr>
      <vt:lpstr>Office 테마</vt:lpstr>
      <vt:lpstr>똑띠 창문  Smart Window</vt:lpstr>
      <vt:lpstr>Index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관련 연구 및 사례</vt:lpstr>
      <vt:lpstr>PowerPoint 프레젠테이션</vt:lpstr>
      <vt:lpstr>PowerPoint 프레젠테이션</vt:lpstr>
      <vt:lpstr>PowerPoint 프레젠테이션</vt:lpstr>
      <vt:lpstr>개발 환경</vt:lpstr>
      <vt:lpstr>개발 환경</vt:lpstr>
      <vt:lpstr>개발 환경</vt:lpstr>
      <vt:lpstr>개발 환경</vt:lpstr>
      <vt:lpstr>개발 환경</vt:lpstr>
      <vt:lpstr>개발 환경</vt:lpstr>
      <vt:lpstr>개발 방법</vt:lpstr>
      <vt:lpstr>개발 방법</vt:lpstr>
      <vt:lpstr>개발 방법</vt:lpstr>
      <vt:lpstr>업무 분담</vt:lpstr>
      <vt:lpstr>졸업 연구 수행 일정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윈도우 Smart Window</dc:title>
  <dc:creator>김민철</dc:creator>
  <cp:lastModifiedBy>wan woo</cp:lastModifiedBy>
  <cp:revision>154</cp:revision>
  <dcterms:modified xsi:type="dcterms:W3CDTF">2018-01-22T14:57:22Z</dcterms:modified>
</cp:coreProperties>
</file>